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aef2e31b5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aef2e31b5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[A] : (6.5mins)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ef2e31b5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ef2e31b5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[H] : (9mins)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OrCad PCB Editor was the chosen PCB software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Powerful because of its low level functionality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Char char="○"/>
            </a:pPr>
            <a:r>
              <a:rPr lang="en">
                <a:solidFill>
                  <a:srgbClr val="4285F4"/>
                </a:solidFill>
              </a:rPr>
              <a:t>Learned a lot about component searching, creating footprints, and working with PCB Editor with Capture</a:t>
            </a:r>
            <a:endParaRPr>
              <a:solidFill>
                <a:srgbClr val="4285F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Char char="○"/>
            </a:pPr>
            <a:r>
              <a:rPr lang="en">
                <a:solidFill>
                  <a:srgbClr val="4285F4"/>
                </a:solidFill>
              </a:rPr>
              <a:t>A lot of control on the minute detail of the board entirely</a:t>
            </a:r>
            <a:endParaRPr>
              <a:solidFill>
                <a:srgbClr val="4285F4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General design rules</a:t>
            </a:r>
            <a:r>
              <a:rPr lang="en">
                <a:solidFill>
                  <a:schemeClr val="dk1"/>
                </a:solidFill>
              </a:rPr>
              <a:t> of PCB design goal of minimizing the footprint of the board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Packing components as closely as possible while also keeping in mind PCB design constraints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Follow the block layout of the schematic as closely as possible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Char char="○"/>
            </a:pPr>
            <a:r>
              <a:rPr lang="en">
                <a:solidFill>
                  <a:srgbClr val="4285F4"/>
                </a:solidFill>
              </a:rPr>
              <a:t>Current Sense and Band gap reference voltage on top</a:t>
            </a:r>
            <a:endParaRPr>
              <a:solidFill>
                <a:srgbClr val="4285F4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Char char="○"/>
            </a:pPr>
            <a:r>
              <a:rPr lang="en">
                <a:solidFill>
                  <a:srgbClr val="4285F4"/>
                </a:solidFill>
              </a:rPr>
              <a:t>Rest of Current Sense and block schematics on the bottom</a:t>
            </a:r>
            <a:endParaRPr>
              <a:solidFill>
                <a:srgbClr val="4285F4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Char char="■"/>
            </a:pPr>
            <a:r>
              <a:rPr lang="en">
                <a:solidFill>
                  <a:srgbClr val="4285F4"/>
                </a:solidFill>
              </a:rPr>
              <a:t>Multiple iterations to reach this compact design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Design/manufacturing constraints from Bay Area Circuits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our Current Sense Board specifically, along with general PCB design rules: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Balancing minimizing board foot print and spacing out components and traces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 Current requires calculated area polygon pours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Char char="●"/>
            </a:pPr>
            <a:r>
              <a:rPr lang="en">
                <a:solidFill>
                  <a:srgbClr val="4285F4"/>
                </a:solidFill>
              </a:rPr>
              <a:t>Added via arrays, increased trace width, changed the copper weight on the outer layers to 2oz, added a ground plane to the bottom layer to maximize overall ground impedance to preserve the operation integrity of the components directly in contact with the high current polygon pours</a:t>
            </a:r>
            <a:endParaRPr>
              <a:solidFill>
                <a:srgbClr val="4285F4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Char char="●"/>
            </a:pPr>
            <a:r>
              <a:rPr lang="en">
                <a:solidFill>
                  <a:srgbClr val="4285F4"/>
                </a:solidFill>
              </a:rPr>
              <a:t>Consider the mechanical limitations of the used components (trace width/through hole connectors/mounting holes)</a:t>
            </a:r>
            <a:endParaRPr>
              <a:solidFill>
                <a:srgbClr val="4285F4"/>
              </a:solidFill>
            </a:endParaRPr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Char char="○"/>
            </a:pPr>
            <a:r>
              <a:rPr lang="en">
                <a:solidFill>
                  <a:srgbClr val="4285F4"/>
                </a:solidFill>
              </a:rPr>
              <a:t>Capabilities of Bay Area Circuits and consider the price ranges for advanced and basics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End Result: Current Sense Board that’s a 4 layer stackup, fits under the basics </a:t>
            </a:r>
            <a:r>
              <a:rPr lang="en">
                <a:solidFill>
                  <a:schemeClr val="dk1"/>
                </a:solidFill>
              </a:rPr>
              <a:t>capabilities</a:t>
            </a:r>
            <a:r>
              <a:rPr lang="en">
                <a:solidFill>
                  <a:schemeClr val="dk1"/>
                </a:solidFill>
              </a:rPr>
              <a:t> of the Bay Area circuits, and is the size of a thumb drive that can measure up to 20A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ef2e31b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ef2e31b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[H]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64242160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64242160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642421601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64242160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64242160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64242160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aef2e31b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aef2e31b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2d51a3d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2d51a3d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2d51a3dc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2d51a3dc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2d51a3dc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2d51a3dc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aef2e31b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aef2e31b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[E] </a:t>
            </a:r>
            <a:r>
              <a:rPr b="1" lang="en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aef2e31b5_2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aef2e31b5_2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 ES (12.5mins)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[A/H] : PMD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aef2e31b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aef2e31b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aef2e31b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aef2e31b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aef2e31b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aef2e31b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[H] : (1min)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ef2e31b5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ef2e31b5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[H]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Current standards for EVs include </a:t>
            </a:r>
            <a:r>
              <a:rPr lang="en">
                <a:solidFill>
                  <a:schemeClr val="dk1"/>
                </a:solidFill>
              </a:rPr>
              <a:t>separate</a:t>
            </a:r>
            <a:r>
              <a:rPr lang="en">
                <a:solidFill>
                  <a:schemeClr val="dk1"/>
                </a:solidFill>
              </a:rPr>
              <a:t> inverter and battery system which </a:t>
            </a:r>
            <a:r>
              <a:rPr lang="en">
                <a:solidFill>
                  <a:schemeClr val="dk1"/>
                </a:solidFill>
              </a:rPr>
              <a:t>results in more expensive manufacturing and maintenance costs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EV ownership increases, manufacturing and maintenance for EVs will increase as well.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Combining the inverter and battery system to be modular will improve costs for manufacturing and require less training for maintenance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aef2e31b5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aef2e31b5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[H] : (2min)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High Level Overview of the EMS system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 bridge subblocks connected in series and parallel to output a portion of the signal that gets sent to the transmission system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Each portion is sectioned off by phase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aef2e31b5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aef2e31b5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[A] : MMC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Contains old design of current sense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Designed a new current sense module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Designed a new voltage sensor module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Added LDO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 DSP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aef2e31b5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aef2e31b5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 (4mins)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aef2e31b5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aef2e31b5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[A]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aef2e31b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aef2e31b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[A]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andrew-tran-0b941963/" TargetMode="External"/><Relationship Id="rId4" Type="http://schemas.openxmlformats.org/officeDocument/2006/relationships/hyperlink" Target="https://www.linkedin.com/in/hiromi-saito-926816194/" TargetMode="External"/><Relationship Id="rId5" Type="http://schemas.openxmlformats.org/officeDocument/2006/relationships/hyperlink" Target="http://www.linkedin.com/in/austinjonathan1" TargetMode="External"/><Relationship Id="rId6" Type="http://schemas.openxmlformats.org/officeDocument/2006/relationships/image" Target="../media/image37.jp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ieeexplore-ieee-org.libaccess.sjlibrary.org/document/9457037" TargetMode="External"/><Relationship Id="rId4" Type="http://schemas.openxmlformats.org/officeDocument/2006/relationships/hyperlink" Target="https://www.bloomberg.com/features/2016-ev-oil-crisi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Management System (EMS) for Storage Cells in Electric Vehicles (EVs)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19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Andrew Tran, Hiromi Saito, &amp; Jonathan Austin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2,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Simulation Results</a:t>
            </a:r>
            <a:endParaRPr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50" y="732350"/>
            <a:ext cx="8574199" cy="41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Current Sense PCB Layout (Pt. 1)</a:t>
            </a:r>
            <a:endParaRPr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738650" y="4616275"/>
            <a:ext cx="12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Top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2738288" y="4616275"/>
            <a:ext cx="11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658875" y="4616275"/>
            <a:ext cx="12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Ground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6563175" y="4616275"/>
            <a:ext cx="14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Bottom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175" y="884375"/>
            <a:ext cx="1308350" cy="37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575" y="884375"/>
            <a:ext cx="1308350" cy="376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0850" y="887487"/>
            <a:ext cx="1308350" cy="372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2686" y="887475"/>
            <a:ext cx="1331288" cy="37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ctrTitle"/>
          </p:nvPr>
        </p:nvSpPr>
        <p:spPr>
          <a:xfrm>
            <a:off x="460950" y="21049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Embedded 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Digital Signal Processor (DSP) Pulse Width Modulated (PWM) Signals</a:t>
            </a:r>
            <a:endParaRPr/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994" y="750025"/>
            <a:ext cx="2373554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671938" y="1493862"/>
            <a:ext cx="887400" cy="578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6740125" y="1896675"/>
            <a:ext cx="1167900" cy="675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" name="Google Shape;170;p25"/>
          <p:cNvCxnSpPr>
            <a:stCxn id="168" idx="0"/>
            <a:endCxn id="169" idx="2"/>
          </p:cNvCxnSpPr>
          <p:nvPr/>
        </p:nvCxnSpPr>
        <p:spPr>
          <a:xfrm flipH="1" rot="10800000">
            <a:off x="6007925" y="2571749"/>
            <a:ext cx="1316100" cy="1814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5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275" y="1013600"/>
            <a:ext cx="5409476" cy="10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274" y="2280750"/>
            <a:ext cx="5409475" cy="1341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State of Charge (SOC) Adapted Sorting Algorithm (Pt. 1)</a:t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12056" r="0" t="30671"/>
          <a:stretch/>
        </p:blipFill>
        <p:spPr>
          <a:xfrm>
            <a:off x="0" y="1857650"/>
            <a:ext cx="3729050" cy="2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7000"/>
            <a:ext cx="3729049" cy="62268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1457325" y="3064650"/>
            <a:ext cx="19824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575" y="927000"/>
            <a:ext cx="4840840" cy="37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2145500" y="2046675"/>
            <a:ext cx="46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604850" y="3913575"/>
            <a:ext cx="46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2207425" y="3913575"/>
            <a:ext cx="3429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2614700" y="4293375"/>
            <a:ext cx="9858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54775" y="4491675"/>
            <a:ext cx="2559900" cy="33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State of Charge (SOC) Adapted Sorting Algorithm (Pt. 2)</a:t>
            </a:r>
            <a:endParaRPr/>
          </a:p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 b="2320" l="11158" r="0" t="2196"/>
          <a:stretch/>
        </p:blipFill>
        <p:spPr>
          <a:xfrm>
            <a:off x="0" y="774438"/>
            <a:ext cx="3301350" cy="23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b="2180" l="12739" r="0" t="3033"/>
          <a:stretch/>
        </p:blipFill>
        <p:spPr>
          <a:xfrm>
            <a:off x="0" y="3255125"/>
            <a:ext cx="3301350" cy="157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400" y="1107199"/>
            <a:ext cx="1824674" cy="34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8125" y="1107203"/>
            <a:ext cx="3681350" cy="340525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/>
          <p:nvPr/>
        </p:nvSpPr>
        <p:spPr>
          <a:xfrm>
            <a:off x="1200150" y="4350525"/>
            <a:ext cx="18246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1609725" y="1050125"/>
            <a:ext cx="46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1333500" y="1920475"/>
            <a:ext cx="46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1333500" y="2587800"/>
            <a:ext cx="46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1995475" y="3255125"/>
            <a:ext cx="91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 PWM waveforms with level 4 on DSP</a:t>
            </a:r>
            <a:endParaRPr/>
          </a:p>
        </p:txBody>
      </p:sp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12111" l="0" r="0" t="0"/>
          <a:stretch/>
        </p:blipFill>
        <p:spPr>
          <a:xfrm>
            <a:off x="0" y="1037825"/>
            <a:ext cx="9143999" cy="359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 Waveforms before and after SOC Algorithm</a:t>
            </a:r>
            <a:endParaRPr/>
          </a:p>
        </p:txBody>
      </p:sp>
      <p:sp>
        <p:nvSpPr>
          <p:cNvPr id="218" name="Google Shape;218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9625"/>
            <a:ext cx="3810706" cy="23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19625"/>
            <a:ext cx="3933624" cy="23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00" y="3315225"/>
            <a:ext cx="2759801" cy="16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6087" y="3315225"/>
            <a:ext cx="2845449" cy="16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. </a:t>
            </a:r>
            <a:r>
              <a:rPr lang="en"/>
              <a:t>Kalman Filter Research (Pt. 1)</a:t>
            </a:r>
            <a:endParaRPr/>
          </a:p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025" y="646125"/>
            <a:ext cx="4064300" cy="16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6216750" y="619050"/>
            <a:ext cx="664500" cy="1272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37" y="2359475"/>
            <a:ext cx="7595827" cy="27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/>
          <p:nvPr/>
        </p:nvSpPr>
        <p:spPr>
          <a:xfrm>
            <a:off x="3466025" y="2375150"/>
            <a:ext cx="777000" cy="1689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5443375" y="619050"/>
            <a:ext cx="721800" cy="1272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2570075" y="3050575"/>
            <a:ext cx="895800" cy="472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4572000" y="2441375"/>
            <a:ext cx="3038700" cy="18459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6932825" y="778825"/>
            <a:ext cx="862200" cy="83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150" y="758815"/>
            <a:ext cx="3038701" cy="146091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/>
          <p:nvPr/>
        </p:nvSpPr>
        <p:spPr>
          <a:xfrm>
            <a:off x="1038625" y="1648800"/>
            <a:ext cx="2951100" cy="5709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D. Kalman Filter Research </a:t>
            </a:r>
            <a:r>
              <a:rPr lang="en"/>
              <a:t>(Pt. 2)</a:t>
            </a:r>
            <a:endParaRPr/>
          </a:p>
        </p:txBody>
      </p:sp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 rotWithShape="1">
          <a:blip r:embed="rId3">
            <a:alphaModFix/>
          </a:blip>
          <a:srcRect b="9099" l="0" r="0" t="0"/>
          <a:stretch/>
        </p:blipFill>
        <p:spPr>
          <a:xfrm>
            <a:off x="4511550" y="910401"/>
            <a:ext cx="3659350" cy="15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100" y="2787100"/>
            <a:ext cx="7197798" cy="23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/>
          <p:nvPr/>
        </p:nvSpPr>
        <p:spPr>
          <a:xfrm>
            <a:off x="2560600" y="3037800"/>
            <a:ext cx="1539900" cy="10782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5230350" y="1316175"/>
            <a:ext cx="987900" cy="462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6993650" y="1316175"/>
            <a:ext cx="962400" cy="602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4533575" y="3037800"/>
            <a:ext cx="1577400" cy="1078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973100" y="3570550"/>
            <a:ext cx="1028100" cy="336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4828850" y="2197750"/>
            <a:ext cx="273300" cy="2535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2901500" y="4655425"/>
            <a:ext cx="1028100" cy="433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6351825" y="2175775"/>
            <a:ext cx="273300" cy="2754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275" y="910400"/>
            <a:ext cx="2979527" cy="16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/>
          <p:nvPr/>
        </p:nvSpPr>
        <p:spPr>
          <a:xfrm>
            <a:off x="1146075" y="878650"/>
            <a:ext cx="3051600" cy="17346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5427900" y="2123150"/>
            <a:ext cx="768600" cy="3363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11050" y="3964775"/>
            <a:ext cx="24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Andrew Tran</a:t>
            </a:r>
            <a:endParaRPr sz="17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Power Module Design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329850" y="3964775"/>
            <a:ext cx="24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Hiromi Saito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Power Module Design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264150" y="3964775"/>
            <a:ext cx="24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Jonathan Austin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Embedded Systems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278600" y="1146575"/>
            <a:ext cx="2260800" cy="2818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6">
            <a:alphaModFix/>
          </a:blip>
          <a:srcRect b="12450" l="0" r="17122" t="789"/>
          <a:stretch/>
        </p:blipFill>
        <p:spPr>
          <a:xfrm rot="-5400000">
            <a:off x="131400" y="1564500"/>
            <a:ext cx="2566200" cy="201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6375900" y="1146575"/>
            <a:ext cx="2260800" cy="2818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7">
            <a:alphaModFix/>
          </a:blip>
          <a:srcRect b="0" l="5591" r="10949" t="0"/>
          <a:stretch/>
        </p:blipFill>
        <p:spPr>
          <a:xfrm>
            <a:off x="6500550" y="1272575"/>
            <a:ext cx="2011500" cy="256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3441600" y="1146575"/>
            <a:ext cx="2260800" cy="2818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8">
            <a:alphaModFix/>
          </a:blip>
          <a:srcRect b="11861" l="0" r="7740" t="7061"/>
          <a:stretch/>
        </p:blipFill>
        <p:spPr>
          <a:xfrm>
            <a:off x="3566250" y="1279500"/>
            <a:ext cx="2011500" cy="258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V. Future Work and Considerations</a:t>
            </a:r>
            <a:endParaRPr/>
          </a:p>
        </p:txBody>
      </p:sp>
      <p:sp>
        <p:nvSpPr>
          <p:cNvPr id="265" name="Google Shape;265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471900" y="1919075"/>
            <a:ext cx="5436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Module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different methods to provide isolation between circuits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Embedded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Continue to </a:t>
            </a:r>
            <a:r>
              <a:rPr lang="en"/>
              <a:t>implement and improve MPC functionality</a:t>
            </a:r>
            <a:endParaRPr>
              <a:highlight>
                <a:srgbClr val="FFFF00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Combine MATLAB simulink files to study behavior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Adapt Kalman Filter model into C code for implementation</a:t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 b="0" l="20693" r="22751" t="0"/>
          <a:stretch/>
        </p:blipFill>
        <p:spPr>
          <a:xfrm>
            <a:off x="6007700" y="1899213"/>
            <a:ext cx="2969074" cy="27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M. Badawy, M. Sharma, C. Hernandez, A. Elrayyah and J. Coe, "Model Predictive Control for Multi-Port Modular Multilevel Converters in Electric Vehicles Enabling HESDs", IEEE Transactions on Energy Conversion, pp. 1-1, 2021. Available: &lt;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https://ieeexplore-ieee-org.libaccess.sjlibrary.org/document/9457037</a:t>
            </a:r>
            <a:r>
              <a:rPr lang="en"/>
              <a:t>&gt; [Accessed 29 November 2021].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[2] T. Randall, "Here’s How Electric Cars Will Cause the Next Oil Crisis", Bloomberg.com, 2016. [Online]. Available: &lt;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https://www.bloomberg.com/features/2016-ev-oil-crisis/</a:t>
            </a:r>
            <a:r>
              <a:rPr lang="en"/>
              <a:t>&gt; [</a:t>
            </a:r>
            <a:r>
              <a:rPr lang="en"/>
              <a:t>Accessed: 08 May 2021</a:t>
            </a:r>
            <a:r>
              <a:rPr lang="en"/>
              <a:t>].</a:t>
            </a:r>
            <a:endParaRPr/>
          </a:p>
        </p:txBody>
      </p:sp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/>
        </p:nvSpPr>
        <p:spPr>
          <a:xfrm>
            <a:off x="2370000" y="182150"/>
            <a:ext cx="440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endParaRPr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500" y="1290350"/>
            <a:ext cx="2890999" cy="30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236775" y="1891400"/>
            <a:ext cx="2808000" cy="12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Presentation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Outline</a:t>
            </a:r>
            <a:endParaRPr sz="3600"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493300" y="203600"/>
            <a:ext cx="5400600" cy="48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Background</a:t>
            </a:r>
            <a:endParaRPr sz="2400">
              <a:solidFill>
                <a:schemeClr val="lt2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Project Overview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Current Hardware System</a:t>
            </a:r>
            <a:endParaRPr sz="2400">
              <a:solidFill>
                <a:schemeClr val="lt2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Power Module Design (PMD)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Current Sense Schematic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Printed Circuit Board (PCB)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Simulation Results</a:t>
            </a:r>
            <a:endParaRPr sz="2400">
              <a:solidFill>
                <a:schemeClr val="lt2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Embedded Systems (ES)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DSP PWM Signals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Adapted</a:t>
            </a:r>
            <a:r>
              <a:rPr lang="en" sz="2400">
                <a:solidFill>
                  <a:schemeClr val="lt2"/>
                </a:solidFill>
              </a:rPr>
              <a:t> Sorting Algorithm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PWM Output Results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Kalman Filter Research</a:t>
            </a:r>
            <a:endParaRPr sz="2400">
              <a:solidFill>
                <a:schemeClr val="lt2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Future Work and Considerations</a:t>
            </a:r>
            <a:endParaRPr sz="2400">
              <a:solidFill>
                <a:schemeClr val="lt2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Questions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</a:t>
            </a:r>
            <a:r>
              <a:rPr lang="en"/>
              <a:t>Background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2035, predicated EV market share of the car industry is roughly </a:t>
            </a:r>
            <a:r>
              <a:rPr b="1" lang="en"/>
              <a:t>35</a:t>
            </a:r>
            <a:r>
              <a:rPr b="1" lang="en"/>
              <a:t>%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Maintenance of EVs require large improvement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</a:t>
            </a:r>
            <a:r>
              <a:rPr b="1" lang="en"/>
              <a:t>Novel EMS of Storage Cells</a:t>
            </a:r>
            <a:endParaRPr b="1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3762739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[2]</a:t>
            </a:r>
            <a:endParaRPr/>
          </a:p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</a:t>
            </a:r>
            <a:r>
              <a:rPr lang="en"/>
              <a:t>Project Overview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388" y="1822825"/>
            <a:ext cx="4881218" cy="3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Current Hardware System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Multilevel Converter (MMC) Boards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Inverter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Old Current Sense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Old Voltage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Signal Processor (DSP) Controller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875" y="1919075"/>
            <a:ext cx="3613599" cy="27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ctrTitle"/>
          </p:nvPr>
        </p:nvSpPr>
        <p:spPr>
          <a:xfrm>
            <a:off x="460950" y="21049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Power Module Design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</a:t>
            </a:r>
            <a:r>
              <a:rPr lang="en"/>
              <a:t>Current Sense Schematic (Pt. 1)</a:t>
            </a:r>
            <a:endParaRPr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284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Current Sense Schematic (Pt. 2)</a:t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38" y="721750"/>
            <a:ext cx="768432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